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6"/>
  </p:notesMasterIdLst>
  <p:sldIdLst>
    <p:sldId id="256" r:id="rId4"/>
    <p:sldId id="375" r:id="rId5"/>
    <p:sldId id="376" r:id="rId6"/>
    <p:sldId id="378" r:id="rId7"/>
    <p:sldId id="384" r:id="rId8"/>
    <p:sldId id="379" r:id="rId9"/>
    <p:sldId id="380" r:id="rId10"/>
    <p:sldId id="385" r:id="rId11"/>
    <p:sldId id="386" r:id="rId12"/>
    <p:sldId id="381" r:id="rId13"/>
    <p:sldId id="382" r:id="rId14"/>
    <p:sldId id="383" r:id="rId15"/>
    <p:sldId id="387" r:id="rId16"/>
    <p:sldId id="259" r:id="rId17"/>
    <p:sldId id="365" r:id="rId18"/>
    <p:sldId id="358" r:id="rId19"/>
    <p:sldId id="362" r:id="rId20"/>
    <p:sldId id="293" r:id="rId21"/>
    <p:sldId id="288" r:id="rId22"/>
    <p:sldId id="332" r:id="rId23"/>
    <p:sldId id="377" r:id="rId24"/>
    <p:sldId id="290" r:id="rId25"/>
    <p:sldId id="296" r:id="rId26"/>
    <p:sldId id="334" r:id="rId27"/>
    <p:sldId id="335" r:id="rId28"/>
    <p:sldId id="336" r:id="rId29"/>
    <p:sldId id="337" r:id="rId30"/>
    <p:sldId id="338" r:id="rId31"/>
    <p:sldId id="297" r:id="rId32"/>
    <p:sldId id="333" r:id="rId33"/>
    <p:sldId id="366" r:id="rId34"/>
    <p:sldId id="340" r:id="rId35"/>
    <p:sldId id="341" r:id="rId36"/>
    <p:sldId id="342" r:id="rId37"/>
    <p:sldId id="343" r:id="rId38"/>
    <p:sldId id="344" r:id="rId39"/>
    <p:sldId id="388" r:id="rId40"/>
    <p:sldId id="345" r:id="rId41"/>
    <p:sldId id="346" r:id="rId42"/>
    <p:sldId id="363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10" r:id="rId55"/>
    <p:sldId id="261" r:id="rId56"/>
    <p:sldId id="359" r:id="rId57"/>
    <p:sldId id="360" r:id="rId58"/>
    <p:sldId id="364" r:id="rId59"/>
    <p:sldId id="311" r:id="rId60"/>
    <p:sldId id="312" r:id="rId61"/>
    <p:sldId id="369" r:id="rId62"/>
    <p:sldId id="370" r:id="rId63"/>
    <p:sldId id="372" r:id="rId64"/>
    <p:sldId id="314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374" r:id="rId75"/>
    <p:sldId id="275" r:id="rId76"/>
    <p:sldId id="276" r:id="rId77"/>
    <p:sldId id="277" r:id="rId78"/>
    <p:sldId id="300" r:id="rId79"/>
    <p:sldId id="301" r:id="rId80"/>
    <p:sldId id="316" r:id="rId81"/>
    <p:sldId id="317" r:id="rId82"/>
    <p:sldId id="318" r:id="rId83"/>
    <p:sldId id="292" r:id="rId84"/>
    <p:sldId id="319" r:id="rId85"/>
    <p:sldId id="367" r:id="rId86"/>
    <p:sldId id="302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280" r:id="rId95"/>
  </p:sldIdLst>
  <p:sldSz cx="9144000" cy="5143500" type="screen16x9"/>
  <p:notesSz cx="6858000" cy="9144000"/>
  <p:embeddedFontLst>
    <p:embeddedFont>
      <p:font typeface="Helvetica Neue" charset="0"/>
      <p:regular r:id="rId97"/>
      <p:bold r:id="rId98"/>
      <p:italic r:id="rId99"/>
      <p:boldItalic r:id="rId100"/>
    </p:embeddedFont>
    <p:embeddedFont>
      <p:font typeface="Gill Sans" charset="0"/>
      <p:regular r:id="rId101"/>
      <p:bold r:id="rId102"/>
    </p:embeddedFont>
    <p:embeddedFont>
      <p:font typeface="微軟正黑體" pitchFamily="34" charset="-120"/>
      <p:regular r:id="rId103"/>
      <p:bold r:id="rId104"/>
    </p:embeddedFont>
    <p:embeddedFont>
      <p:font typeface="Helvetica Neue Light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6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rse.ele.tue.nl/cluster/2/CNNArchitecture.j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Covolutional Neural Network</a:t>
            </a:r>
            <a:endParaRPr sz="5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 Neural Network</a:t>
            </a:r>
            <a:endParaRPr dirty="0"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Non-Linear(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(Fully connected)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475656" y="2231874"/>
            <a:ext cx="6624736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 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Fully Connected Network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From 2D to 1D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Lose spatial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Too many network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Hard to train(gradient vanishing/exploding)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5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3x3x3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30 X 30 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Keep the 2D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779662"/>
            <a:ext cx="7488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2D Image input(1 or 3 channels), can be treated as multi-dimension tensors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Convolve input with kernels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Create 3</a:t>
            </a:r>
            <a:r>
              <a:rPr lang="en-US" altLang="zh-TW" sz="2400" baseline="30000" dirty="0" smtClean="0"/>
              <a:t>rd</a:t>
            </a:r>
            <a:r>
              <a:rPr lang="en-US" altLang="zh-TW" sz="2400" dirty="0" smtClean="0"/>
              <a:t> tensors (feature maps) as learnable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Reduce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Less parameters and easier to 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851670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2067694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707654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8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are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203598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weights is 5x5x1(Kernel dimension ) + 1 bias.</a:t>
            </a:r>
            <a:endParaRPr lang="zh-TW" altLang="en-US" dirty="0"/>
          </a:p>
        </p:txBody>
      </p:sp>
      <p:sp>
        <p:nvSpPr>
          <p:cNvPr id="6" name="Google Shape;234;p56"/>
          <p:cNvSpPr txBox="1">
            <a:spLocks noGrp="1"/>
          </p:cNvSpPr>
          <p:nvPr>
            <p:ph type="title"/>
          </p:nvPr>
        </p:nvSpPr>
        <p:spPr>
          <a:xfrm>
            <a:off x="107504" y="0"/>
            <a:ext cx="9160500" cy="8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Learnable parameters(w, b)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3-Channel 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648" y="1635646"/>
            <a:ext cx="1931987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9632" y="1491630"/>
            <a:ext cx="1931987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944" y="1851670"/>
            <a:ext cx="14557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936" y="1635646"/>
            <a:ext cx="14557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Between 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491630"/>
            <a:ext cx="77768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Could loss some affine features(can use STN)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an image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 with </a:t>
            </a:r>
            <a:r>
              <a:rPr lang="en" dirty="0" smtClean="0"/>
              <a:t>stride+padding </a:t>
            </a:r>
            <a:r>
              <a:rPr lang="en" dirty="0"/>
              <a:t>in Action</a:t>
            </a:r>
            <a:endParaRPr dirty="0"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functions convolve</a:t>
            </a:r>
            <a:endParaRPr dirty="0"/>
          </a:p>
        </p:txBody>
      </p:sp>
      <p:pic>
        <p:nvPicPr>
          <p:cNvPr id="2050" name="Picture 2" descr="Y:\workspace\201910CHT_pytorch\convolu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869307"/>
            <a:ext cx="5452120" cy="427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small</a:t>
            </a:r>
            <a:r>
              <a:rPr lang="en-US" altLang="zh-TW" sz="1800" dirty="0" smtClean="0"/>
              <a:t>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almost</a:t>
            </a:r>
            <a:r>
              <a:rPr lang="en-US" altLang="zh-TW" sz="1800" dirty="0" smtClean="0"/>
              <a:t>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825</Words>
  <Application>Microsoft Office PowerPoint</Application>
  <PresentationFormat>如螢幕大小 (16:9)</PresentationFormat>
  <Paragraphs>175</Paragraphs>
  <Slides>92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Fully Connected Network</vt:lpstr>
      <vt:lpstr>Keep the 2D features</vt:lpstr>
      <vt:lpstr>Convolution</vt:lpstr>
      <vt:lpstr>3-Channel Convolution</vt:lpstr>
      <vt:lpstr>Convolution</vt:lpstr>
      <vt:lpstr>Convolution</vt:lpstr>
      <vt:lpstr>Two functions convolve</vt:lpstr>
      <vt:lpstr>Locally Connected Features</vt:lpstr>
      <vt:lpstr>Two images convolve</vt:lpstr>
      <vt:lpstr>投影片 11</vt:lpstr>
      <vt:lpstr>投影片 12</vt:lpstr>
      <vt:lpstr>投影片 13</vt:lpstr>
      <vt:lpstr>Convolution Neural Network</vt:lpstr>
      <vt:lpstr>CNN Layers</vt:lpstr>
      <vt:lpstr>投影片 16</vt:lpstr>
      <vt:lpstr>投影片 17</vt:lpstr>
      <vt:lpstr>An Image is a 2D matrix</vt:lpstr>
      <vt:lpstr>Two maxtrics interact</vt:lpstr>
      <vt:lpstr>Two maxtrics interact</vt:lpstr>
      <vt:lpstr>投影片 21</vt:lpstr>
      <vt:lpstr>Two maxtrics interact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投影片 37</vt:lpstr>
      <vt:lpstr>Filters = Feature Detectors</vt:lpstr>
      <vt:lpstr>Layers that extract features</vt:lpstr>
      <vt:lpstr>Learnable parameters(w, b)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52</vt:lpstr>
      <vt:lpstr>Convolution in Action</vt:lpstr>
      <vt:lpstr>投影片 54</vt:lpstr>
      <vt:lpstr>Relu Layers</vt:lpstr>
      <vt:lpstr>投影片 56</vt:lpstr>
      <vt:lpstr>Size of featured map</vt:lpstr>
      <vt:lpstr>Depth(Number of filters)</vt:lpstr>
      <vt:lpstr>Stride</vt:lpstr>
      <vt:lpstr>Stride = 1</vt:lpstr>
      <vt:lpstr>Stride = 2</vt:lpstr>
      <vt:lpstr>Zero Padding</vt:lpstr>
      <vt:lpstr>Convolution with padding in Action</vt:lpstr>
      <vt:lpstr>Convolution with stride+padding in Action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 Max pooling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85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106</cp:revision>
  <dcterms:modified xsi:type="dcterms:W3CDTF">2019-10-05T15:09:12Z</dcterms:modified>
</cp:coreProperties>
</file>